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9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71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FB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30" autoAdjust="0"/>
  </p:normalViewPr>
  <p:slideViewPr>
    <p:cSldViewPr>
      <p:cViewPr varScale="1">
        <p:scale>
          <a:sx n="75" d="100"/>
          <a:sy n="75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47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479ABE-B566-4EAA-8971-EBFFDAA2A0B2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9285-FE1A-496B-947B-EA624696F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mc:AlternateContent xmlns:mc="http://schemas.openxmlformats.org/markup-compatibility/2006" xmlns:p14="http://schemas.microsoft.com/office/powerpoint/2010/main">
    <mc:Choice Requires="p14">
      <p:transition spd="slow" p14:dur="1675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183035" cy="6188850"/>
          </a:xfrm>
        </p:spPr>
      </p:pic>
    </p:spTree>
    <p:extLst>
      <p:ext uri="{BB962C8B-B14F-4D97-AF65-F5344CB8AC3E}">
        <p14:creationId xmlns:p14="http://schemas.microsoft.com/office/powerpoint/2010/main" val="9874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Click="0" advTm="3967">
        <p14:vortex dir="r"/>
      </p:transition>
    </mc:Choice>
    <mc:Fallback xmlns="">
      <p:transition spd="slow" advClick="0" advTm="396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95400"/>
          </a:xfrm>
        </p:spPr>
        <p:txBody>
          <a:bodyPr/>
          <a:lstStyle/>
          <a:p>
            <a:pPr algn="ctr"/>
            <a:r>
              <a:rPr lang="en-US" sz="6600" dirty="0">
                <a:latin typeface="Lucida Bright" panose="02040602050505020304" pitchFamily="18" charset="0"/>
              </a:rPr>
              <a:t>MOOD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30358"/>
            <a:ext cx="8686800" cy="527524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People who are considering suicide often display one or more of the following moods: 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Depression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Anxiety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Loss of Interest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Humiliation/Shame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Agitation/Anger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Mood Swings</a:t>
            </a:r>
          </a:p>
          <a:p>
            <a:pPr algn="l"/>
            <a:r>
              <a:rPr lang="en-US" sz="2800" dirty="0">
                <a:solidFill>
                  <a:srgbClr val="F8F8F8"/>
                </a:solidFill>
              </a:rPr>
              <a:t>		      Relief/Sudden Improvement 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18927">
        <p14:vortex dir="r"/>
      </p:transition>
    </mc:Choice>
    <mc:Fallback xmlns="">
      <p:transition spd="slow" advTm="1892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23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9786">
        <p14:vortex dir="r"/>
      </p:transition>
    </mc:Choice>
    <mc:Fallback xmlns="">
      <p:transition spd="slow" advTm="97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600200"/>
            <a:ext cx="8382000" cy="838200"/>
          </a:xfrm>
        </p:spPr>
        <p:txBody>
          <a:bodyPr/>
          <a:lstStyle/>
          <a:p>
            <a:pPr algn="ctr"/>
            <a:r>
              <a:rPr lang="en-US" sz="4800" dirty="0" smtClean="0">
                <a:latin typeface="Lucida Bright" panose="02040602050505020304" pitchFamily="18" charset="0"/>
              </a:rPr>
              <a:t>PROTECTIVE FACTORS</a:t>
            </a:r>
            <a:endParaRPr lang="en-US" sz="4800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514601" y="3048000"/>
            <a:ext cx="6324599" cy="525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8F8F8"/>
                </a:solidFill>
              </a:rPr>
              <a:t>Getting professional care for mental, physical, and substance use disorders</a:t>
            </a:r>
          </a:p>
          <a:p>
            <a:pPr algn="l"/>
            <a:r>
              <a:rPr lang="en-US" dirty="0" smtClean="0">
                <a:solidFill>
                  <a:srgbClr val="F8F8F8"/>
                </a:solidFill>
              </a:rPr>
              <a:t>Being connected to family friends and community</a:t>
            </a:r>
          </a:p>
          <a:p>
            <a:pPr algn="l"/>
            <a:r>
              <a:rPr lang="en-US" dirty="0" smtClean="0">
                <a:solidFill>
                  <a:srgbClr val="F8F8F8"/>
                </a:solidFill>
              </a:rPr>
              <a:t>Self-esteem</a:t>
            </a:r>
          </a:p>
          <a:p>
            <a:pPr algn="l"/>
            <a:r>
              <a:rPr lang="en-US" dirty="0" smtClean="0">
                <a:solidFill>
                  <a:srgbClr val="F8F8F8"/>
                </a:solidFill>
              </a:rPr>
              <a:t>Life skills (problem solving, adaptability to change, and coping skills)</a:t>
            </a:r>
          </a:p>
          <a:p>
            <a:pPr algn="l"/>
            <a:r>
              <a:rPr lang="en-US" dirty="0" smtClean="0">
                <a:solidFill>
                  <a:srgbClr val="F8F8F8"/>
                </a:solidFill>
              </a:rPr>
              <a:t>Cultural, religious and personal beliefs that discourage suicide</a:t>
            </a:r>
            <a:endParaRPr lang="en-US" dirty="0">
              <a:solidFill>
                <a:srgbClr val="F8F8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1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17996">
        <p14:vortex dir="r"/>
      </p:transition>
    </mc:Choice>
    <mc:Fallback xmlns="">
      <p:transition spd="slow" advTm="1799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</p:spPr>
      </p:pic>
    </p:spTree>
    <p:extLst>
      <p:ext uri="{BB962C8B-B14F-4D97-AF65-F5344CB8AC3E}">
        <p14:creationId xmlns:p14="http://schemas.microsoft.com/office/powerpoint/2010/main" val="18956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12757">
        <p14:vortex dir="r"/>
      </p:transition>
    </mc:Choice>
    <mc:Fallback xmlns="">
      <p:transition spd="slow" advTm="1275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2895600" y="2895600"/>
            <a:ext cx="4572000" cy="34750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dirty="0" smtClean="0"/>
          </a:p>
          <a:p>
            <a:pPr marL="0" indent="0" algn="l">
              <a:buNone/>
            </a:pPr>
            <a:r>
              <a:rPr lang="en-US" sz="2800" b="1" dirty="0" smtClean="0"/>
              <a:t>Health Factors</a:t>
            </a:r>
          </a:p>
          <a:p>
            <a:pPr marL="0" indent="0" algn="l">
              <a:buNone/>
            </a:pPr>
            <a:r>
              <a:rPr lang="en-US" sz="2800" b="1" dirty="0" smtClean="0"/>
              <a:t>Environmental</a:t>
            </a:r>
          </a:p>
          <a:p>
            <a:pPr marL="0" indent="0" algn="l">
              <a:buNone/>
            </a:pPr>
            <a:r>
              <a:rPr lang="en-US" sz="2800" b="1" dirty="0" smtClean="0"/>
              <a:t>Historical Factors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524000"/>
            <a:ext cx="9144000" cy="1143000"/>
          </a:xfrm>
        </p:spPr>
        <p:txBody>
          <a:bodyPr/>
          <a:lstStyle/>
          <a:p>
            <a:r>
              <a:rPr lang="en-US" sz="6000" dirty="0" smtClean="0">
                <a:latin typeface="Lucida Bright" panose="02040602050505020304" pitchFamily="18" charset="0"/>
              </a:rPr>
              <a:t>SUICIDE RISK FACTORS	</a:t>
            </a:r>
            <a:endParaRPr lang="en-US" sz="6000" dirty="0">
              <a:latin typeface="Lucida Bright" panose="02040602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0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9088">
        <p14:vortex dir="r"/>
      </p:transition>
    </mc:Choice>
    <mc:Fallback xmlns="">
      <p:transition spd="slow" advTm="908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762000"/>
            <a:ext cx="8091268" cy="990600"/>
          </a:xfrm>
        </p:spPr>
        <p:txBody>
          <a:bodyPr/>
          <a:lstStyle/>
          <a:p>
            <a:pPr algn="ctr"/>
            <a:r>
              <a:rPr lang="en-US" sz="5400" dirty="0" smtClean="0">
                <a:latin typeface="Lucida Bright" panose="02040602050505020304" pitchFamily="18" charset="0"/>
              </a:rPr>
              <a:t>HEALTH  FACTORS</a:t>
            </a:r>
            <a:endParaRPr lang="en-US" sz="5400" dirty="0"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752600"/>
            <a:ext cx="6400800" cy="51054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400" b="1" dirty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Depression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Alcohol and Drug Use Issues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Feelings of hopelessness/worthlessness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Bipolar Disorder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Schizophrenia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Impulsive or Aggressive Tendencies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Mood changes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Poor relationships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Conduct disorder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Anxiety Disorder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Physical Health Issues including Pain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Traumatic brain injury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Eating Disorders</a:t>
            </a:r>
          </a:p>
          <a:p>
            <a:pPr algn="l"/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49031">
        <p14:vortex dir="r"/>
      </p:transition>
    </mc:Choice>
    <mc:Fallback xmlns="">
      <p:transition spd="slow" advTm="4903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52400"/>
            <a:ext cx="8534400" cy="838200"/>
          </a:xfrm>
        </p:spPr>
        <p:txBody>
          <a:bodyPr/>
          <a:lstStyle/>
          <a:p>
            <a:pPr algn="ctr"/>
            <a:r>
              <a:rPr lang="en-US" sz="4000" dirty="0" smtClean="0">
                <a:latin typeface="Lucida Bright" panose="02040602050505020304" pitchFamily="18" charset="0"/>
              </a:rPr>
              <a:t>ENVIRONMENTAL FACTORS</a:t>
            </a:r>
            <a:endParaRPr lang="en-US" sz="4000" dirty="0"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295400"/>
            <a:ext cx="6629400" cy="5791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Easy access to lethal means: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Firearms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Medication/drugs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Unwillingness to seek help because of stigma attached to mental health or suicidal thought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stress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Bullying/Harassment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Relationship problems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Unemployment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Loss: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Divorce/Rejection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Financial crisis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Life Transitions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Cultural and Religious Beliefs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Local epidemic of suicide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Barriers to getting mental health treatment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Isolation or feelings of being cut off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3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50463">
        <p14:vortex dir="r"/>
      </p:transition>
    </mc:Choice>
    <mc:Fallback xmlns="">
      <p:transition spd="slow" advTm="5046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762000"/>
            <a:ext cx="8458200" cy="1371600"/>
          </a:xfrm>
        </p:spPr>
        <p:txBody>
          <a:bodyPr/>
          <a:lstStyle/>
          <a:p>
            <a:pPr algn="ctr"/>
            <a:r>
              <a:rPr lang="en-US" sz="4000" dirty="0" smtClean="0">
                <a:latin typeface="Lucida Bright" panose="02040602050505020304" pitchFamily="18" charset="0"/>
              </a:rPr>
              <a:t>HISTORICAL FACTORS</a:t>
            </a:r>
            <a:endParaRPr lang="en-US" sz="4000" dirty="0"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276600"/>
            <a:ext cx="5802220" cy="3352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Previous suicide attempts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Family history of suicide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Childhood abuse, neglect or trauma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History of mental illness</a:t>
            </a:r>
          </a:p>
          <a:p>
            <a:pPr marL="342891" indent="-342891" algn="l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9765">
        <p14:vortex dir="r"/>
      </p:transition>
    </mc:Choice>
    <mc:Fallback xmlns="">
      <p:transition spd="slow" advTm="976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"/>
            <a:ext cx="7239000" cy="6303336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807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5956042" imgH="4002588" progId="Word.Document.12">
                  <p:embed/>
                </p:oleObj>
              </mc:Choice>
              <mc:Fallback>
                <p:oleObj name="Document" r:id="rId4" imgW="5956042" imgH="400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0772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7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7216">
        <p14:vortex dir="r"/>
      </p:transition>
    </mc:Choice>
    <mc:Fallback xmlns="">
      <p:transition spd="slow" advTm="721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8839200" cy="1905000"/>
          </a:xfrm>
        </p:spPr>
        <p:txBody>
          <a:bodyPr/>
          <a:lstStyle/>
          <a:p>
            <a:pPr algn="ctr"/>
            <a:r>
              <a:rPr lang="en-US" sz="6000" dirty="0">
                <a:latin typeface="Lucida Bright" panose="02040602050505020304" pitchFamily="18" charset="0"/>
              </a:rPr>
              <a:t>SUICIDE WARNING SIGNS</a:t>
            </a:r>
          </a:p>
        </p:txBody>
      </p:sp>
    </p:spTree>
    <p:extLst>
      <p:ext uri="{BB962C8B-B14F-4D97-AF65-F5344CB8AC3E}">
        <p14:creationId xmlns:p14="http://schemas.microsoft.com/office/powerpoint/2010/main" val="21268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2840">
        <p14:vortex dir="r"/>
      </p:transition>
    </mc:Choice>
    <mc:Fallback xmlns="">
      <p:transition spd="slow" advTm="284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533400"/>
            <a:ext cx="8319868" cy="1219200"/>
          </a:xfrm>
        </p:spPr>
        <p:txBody>
          <a:bodyPr/>
          <a:lstStyle/>
          <a:p>
            <a:pPr algn="ctr"/>
            <a:r>
              <a:rPr lang="en-US" sz="6000" dirty="0" smtClean="0">
                <a:latin typeface="Lucida Bright" panose="02040602050505020304" pitchFamily="18" charset="0"/>
              </a:rPr>
              <a:t>TALKING ABOUT</a:t>
            </a:r>
            <a:endParaRPr lang="en-US" sz="6000" dirty="0"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8935" y="1981200"/>
            <a:ext cx="6477000" cy="4419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DYING OR killing </a:t>
            </a:r>
            <a:r>
              <a:rPr lang="en-US" sz="2800" dirty="0">
                <a:solidFill>
                  <a:schemeClr val="tx1"/>
                </a:solidFill>
              </a:rPr>
              <a:t>themselves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Feeling hopeless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Having no reason to live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Being a burden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Feeling trapped/being out of options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Unbearable pain/talking of ending pain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Focusing on death/what it would be like to die</a:t>
            </a:r>
          </a:p>
          <a:p>
            <a:pPr marL="342891" indent="-342891" algn="l">
              <a:buFont typeface="Courier New" panose="02070309020205020404" pitchFamily="49" charset="0"/>
              <a:buChar char="o"/>
            </a:pPr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0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15423">
        <p14:vortex dir="r"/>
      </p:transition>
    </mc:Choice>
    <mc:Fallback xmlns="">
      <p:transition spd="slow" advTm="1542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52400"/>
            <a:ext cx="8015068" cy="1066800"/>
          </a:xfrm>
        </p:spPr>
        <p:txBody>
          <a:bodyPr/>
          <a:lstStyle/>
          <a:p>
            <a:pPr algn="ctr"/>
            <a:r>
              <a:rPr lang="en-US" sz="6600" dirty="0">
                <a:latin typeface="Lucida Bright" panose="02040602050505020304" pitchFamily="18" charset="0"/>
              </a:rPr>
              <a:t>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219200"/>
            <a:ext cx="6248400" cy="5486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/>
              <a:t>Increased use of alcohol or drug</a:t>
            </a:r>
          </a:p>
          <a:p>
            <a:pPr algn="l"/>
            <a:r>
              <a:rPr lang="en-US" sz="2400" dirty="0"/>
              <a:t>Looking for a way to end their lives, such as searching online for methods</a:t>
            </a:r>
          </a:p>
          <a:p>
            <a:pPr algn="l"/>
            <a:r>
              <a:rPr lang="en-US" sz="2400" dirty="0"/>
              <a:t>Withdrawing </a:t>
            </a:r>
            <a:r>
              <a:rPr lang="en-US" sz="2400" dirty="0" smtClean="0"/>
              <a:t>FROM activities</a:t>
            </a:r>
            <a:endParaRPr lang="en-US" sz="2400" dirty="0"/>
          </a:p>
          <a:p>
            <a:pPr algn="l"/>
            <a:r>
              <a:rPr lang="en-US" sz="2400" dirty="0"/>
              <a:t>Isolating from family and friends</a:t>
            </a:r>
          </a:p>
          <a:p>
            <a:pPr algn="l"/>
            <a:r>
              <a:rPr lang="en-US" sz="2400" dirty="0"/>
              <a:t>Sleeping to much or too little</a:t>
            </a:r>
          </a:p>
          <a:p>
            <a:pPr algn="l"/>
            <a:r>
              <a:rPr lang="en-US" sz="2400" dirty="0"/>
              <a:t>Visiting or calling people to say goodbye</a:t>
            </a:r>
          </a:p>
          <a:p>
            <a:pPr algn="l"/>
            <a:r>
              <a:rPr lang="en-US" sz="2400" dirty="0"/>
              <a:t>Giving away possessions</a:t>
            </a:r>
          </a:p>
          <a:p>
            <a:pPr algn="l"/>
            <a:r>
              <a:rPr lang="en-US" sz="2400" dirty="0"/>
              <a:t>Aggression</a:t>
            </a:r>
          </a:p>
          <a:p>
            <a:pPr algn="l"/>
            <a:r>
              <a:rPr lang="en-US" sz="2400" dirty="0"/>
              <a:t>Fatigue</a:t>
            </a:r>
          </a:p>
          <a:p>
            <a:pPr algn="l"/>
            <a:r>
              <a:rPr lang="en-US" sz="2400" dirty="0"/>
              <a:t>Reckless behavior</a:t>
            </a:r>
          </a:p>
          <a:p>
            <a:pPr algn="l"/>
            <a:r>
              <a:rPr lang="en-US" sz="2400" dirty="0"/>
              <a:t>Practicing suicidal behaviors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8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750" advTm="25640">
        <p14:vortex dir="r"/>
      </p:transition>
    </mc:Choice>
    <mc:Fallback xmlns="">
      <p:transition spd="slow" advTm="2564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3.3|3.3|3.4|3.4|3.3|3.4|3.3|3.3|3.3|3.4|3.4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3|3.1|3.1|3.1|3.1|3.1|3.1|3|3|3.1|3|3.2|3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4|1.8|1.8|1.9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2.4|2.3|2.3|2.2|2.5|1.9|2|2.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|2.1|2.1|2.2|2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|3.8|2.9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8">
      <a:dk1>
        <a:srgbClr val="4F2F4D"/>
      </a:dk1>
      <a:lt1>
        <a:sysClr val="window" lastClr="FFFFFF"/>
      </a:lt1>
      <a:dk2>
        <a:srgbClr val="764674"/>
      </a:dk2>
      <a:lt2>
        <a:srgbClr val="EBEBEB"/>
      </a:lt2>
      <a:accent1>
        <a:srgbClr val="54C1C6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14855</TotalTime>
  <Words>234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Ion</vt:lpstr>
      <vt:lpstr>Document</vt:lpstr>
      <vt:lpstr>PowerPoint Presentation</vt:lpstr>
      <vt:lpstr>SUICIDE RISK FACTORS </vt:lpstr>
      <vt:lpstr>HEALTH  FACTORS</vt:lpstr>
      <vt:lpstr>ENVIRONMENTAL FACTORS</vt:lpstr>
      <vt:lpstr>HISTORICAL FACTORS</vt:lpstr>
      <vt:lpstr>PowerPoint Presentation</vt:lpstr>
      <vt:lpstr>SUICIDE WARNING SIGNS</vt:lpstr>
      <vt:lpstr>TALKING ABOUT</vt:lpstr>
      <vt:lpstr>BEHAVIOR</vt:lpstr>
      <vt:lpstr>MOOD</vt:lpstr>
      <vt:lpstr>PowerPoint Presentation</vt:lpstr>
      <vt:lpstr>PROTECTIVE FACTORS</vt:lpstr>
      <vt:lpstr>PowerPoint Presentation</vt:lpstr>
    </vt:vector>
  </TitlesOfParts>
  <Company>Ozarks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RISK FACTORS</dc:title>
  <dc:creator>Lora Hand</dc:creator>
  <cp:lastModifiedBy>Teresa Nash</cp:lastModifiedBy>
  <cp:revision>36</cp:revision>
  <dcterms:created xsi:type="dcterms:W3CDTF">2018-06-29T20:08:04Z</dcterms:created>
  <dcterms:modified xsi:type="dcterms:W3CDTF">2018-07-13T20:41:47Z</dcterms:modified>
</cp:coreProperties>
</file>